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396" r:id="rId2"/>
    <p:sldId id="259" r:id="rId3"/>
    <p:sldId id="304" r:id="rId4"/>
    <p:sldId id="389" r:id="rId5"/>
    <p:sldId id="286" r:id="rId6"/>
    <p:sldId id="287" r:id="rId7"/>
    <p:sldId id="337" r:id="rId8"/>
    <p:sldId id="339" r:id="rId9"/>
    <p:sldId id="393" r:id="rId10"/>
    <p:sldId id="331" r:id="rId11"/>
    <p:sldId id="333" r:id="rId12"/>
    <p:sldId id="335" r:id="rId13"/>
    <p:sldId id="345" r:id="rId14"/>
    <p:sldId id="343" r:id="rId15"/>
    <p:sldId id="342" r:id="rId16"/>
    <p:sldId id="361" r:id="rId17"/>
    <p:sldId id="363" r:id="rId18"/>
    <p:sldId id="351" r:id="rId19"/>
    <p:sldId id="359" r:id="rId20"/>
    <p:sldId id="296" r:id="rId21"/>
    <p:sldId id="394" r:id="rId22"/>
    <p:sldId id="297" r:id="rId23"/>
    <p:sldId id="298" r:id="rId24"/>
    <p:sldId id="352" r:id="rId25"/>
    <p:sldId id="364" r:id="rId26"/>
    <p:sldId id="395" r:id="rId27"/>
    <p:sldId id="380" r:id="rId28"/>
    <p:sldId id="376" r:id="rId29"/>
    <p:sldId id="374" r:id="rId30"/>
    <p:sldId id="346" r:id="rId31"/>
    <p:sldId id="368" r:id="rId32"/>
    <p:sldId id="320" r:id="rId3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BDA4951-1558-4454-9ECD-003F67D5A2C0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EE9A7CD-12B8-47D8-961E-A2B83892E282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21E9B56-EF07-4414-B1CC-DE306E4BC135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CDEDB0CA-4214-46B8-BB76-D9F4D96D7042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285D8B1D-39CA-4620-A93C-C14E06A9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43AD7EBE-BBCA-4860-BFE0-8A3B0BC0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B8F8FAEA-167F-4F4A-9C3E-BE3A824E7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E5BA3-1194-4049-AC83-2FB6D791C8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63663499"/>
      </p:ext>
    </p:extLst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ECB039-62A1-4FB1-BA2C-E1183F8EB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6F1C79-8BCA-489A-8085-859A9284E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3E631E-7D83-4BAB-84D2-0F3214C4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A1EF9-9313-45B9-897F-31E58E0953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78773238"/>
      </p:ext>
    </p:extLst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52A247-3FF2-428A-AB1F-327E0B0D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3EF872-DA53-4B2B-B8C2-5B4E8118B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300A9E-EF00-4970-9B74-62A53E100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AAD99-2E98-4C92-A58E-D00B4C2D22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11542375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7C0488-15A3-42DC-BF06-E7C66F9782D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B0D309-4B1F-43B4-B0D9-7EDE6BD9697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40E382-1F3B-4E1C-9318-715E64FA3D1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B8FE0FC-2D55-453B-9B30-E66A177DF4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64041434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02A9815-3BC0-4589-AD35-AEBAAAC7E34E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609629D4-A0BB-4A1F-A128-10D8464AE42C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B641EE83-8623-47F2-934C-7F8B16735385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xmlns="" id="{7BC56EE2-C303-4CF3-83EF-B87CABA472B9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4A8ED26C-9CD8-4B21-91D7-F51D65734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B49F5D7-29A9-4CEF-A988-DE49722E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C360395A-7A1F-46D9-AB18-BBFF8B6AE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6F8C5-C767-4859-8A40-C8C59E9E2E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45215033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9C49975-4C5D-4A5F-AA22-07F2CE4C434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ABD3373-BE66-4D9F-9EC1-F445EBD1DA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4033818-8F94-423D-9FFA-0D8B8EC1B79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E59D7C88-39BE-42C1-9A11-C23E278F4A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19467436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A69779C-052D-4039-8934-68188AA16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3484C47-9C5B-4B8D-831E-E9CE6D92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A167E557-EA58-42A3-93C3-2A937A71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18D61-443A-4111-9CDE-86553BA7DC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44869567"/>
      </p:ext>
    </p:extLst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AFF7B6C4-C70E-485D-ABFF-CBDE77BC4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CE3A4071-DE9D-4637-BFA9-A2263904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72BBCAF-D01C-4511-8773-41C9A4EC1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CF224-E877-4EED-A954-DCC2D34901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10287390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7D518CD-C0F7-4070-AC5E-20FB2BEBA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47C2DE0-0BA0-41A2-8A8C-3D2BFFA6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AFD597BA-DB04-403A-94E8-3B4AF2E9F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C85B4-3417-40F1-8415-7D74B8E103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81386392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B28BBAC-A153-4B8A-BE77-D2A796EAC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711CE30-6AED-44D6-9C86-B3DD99BBD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FCACB09-6A64-4077-B084-28A58836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FAB82-0909-4681-B646-0F44E109A5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04360017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FF1C5B5A-C69E-44B4-908F-7DDF5CB34ED4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9400D091-DBE5-4103-867C-9B15F2BEF9BA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39A340DE-BA9D-4452-A348-C281F98EFBD0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xmlns="" id="{4088C8C6-CBFF-44A8-8928-811992424D28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xmlns="" id="{72B86B9F-6DE1-40B4-B0E9-66FD72CE6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xmlns="" id="{13A1728B-FC26-4247-A774-29DA9E5C7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xmlns="" id="{FC4ADD55-9B9E-441A-8739-982F0692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E9664-9F94-43D7-8CD2-FCC11EB1D8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07746808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2DE13C9-AECB-48C9-8D59-4516B83D2921}"/>
              </a:ext>
            </a:extLst>
          </p:cNvPr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030E0AE-E10C-44A5-A42D-78EC2E8EBFFB}"/>
              </a:ext>
            </a:extLst>
          </p:cNvPr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AB46001-C602-4D03-BD77-91E60601F0B3}"/>
              </a:ext>
            </a:extLst>
          </p:cNvPr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2B56B295-2EEB-4C58-99CA-8FC8C0C585A5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35C4D2E-5043-436C-912B-EDFB6388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2DB6D2-EB81-44ED-9AFE-F8057BD661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627CA1-AF85-46F1-98D1-9E5BCAE47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6B5D43-3176-4A8E-9787-10927B1ADB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725022-8D6C-4049-B3C5-026D87386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7F7F7F"/>
                </a:solidFill>
              </a:defRPr>
            </a:lvl1pPr>
          </a:lstStyle>
          <a:p>
            <a:fld id="{B8B2D015-CB76-4D38-9FE0-2C9A65752B4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5" r:id="rId2"/>
    <p:sldLayoutId id="2147483784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5" r:id="rId9"/>
    <p:sldLayoutId id="2147483781" r:id="rId10"/>
    <p:sldLayoutId id="2147483782" r:id="rId11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6C48668-8218-4A57-A66E-38FFC22FD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37" y="408670"/>
            <a:ext cx="7098726" cy="5279636"/>
          </a:xfrm>
        </p:spPr>
        <p:txBody>
          <a:bodyPr/>
          <a:lstStyle/>
          <a:p>
            <a:pPr marL="182880" indent="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None/>
            </a:pPr>
            <a:r>
              <a:rPr lang="ru-RU" sz="2000" b="0" dirty="0" err="1">
                <a:ea typeface="+mj-lt"/>
                <a:cs typeface="+mj-lt"/>
              </a:rPr>
              <a:t>әл</a:t>
            </a:r>
            <a:r>
              <a:rPr lang="ru-RU" sz="2000" b="0" dirty="0">
                <a:ea typeface="+mj-lt"/>
                <a:cs typeface="+mj-lt"/>
              </a:rPr>
              <a:t>    - Фараби </a:t>
            </a:r>
            <a:r>
              <a:rPr lang="ru-RU" sz="2000" b="0" dirty="0" err="1">
                <a:ea typeface="+mj-lt"/>
                <a:cs typeface="+mj-lt"/>
              </a:rPr>
              <a:t>атындағы</a:t>
            </a:r>
            <a:r>
              <a:rPr lang="ru-RU" sz="2000" b="0" dirty="0">
                <a:ea typeface="+mj-lt"/>
                <a:cs typeface="+mj-lt"/>
              </a:rPr>
              <a:t> </a:t>
            </a:r>
            <a:r>
              <a:rPr lang="ru-RU" sz="2000" b="0" dirty="0" err="1">
                <a:ea typeface="+mj-lt"/>
                <a:cs typeface="+mj-lt"/>
              </a:rPr>
              <a:t>Қазақ</a:t>
            </a:r>
            <a:r>
              <a:rPr lang="ru-RU" sz="2000" b="0" dirty="0">
                <a:ea typeface="+mj-lt"/>
                <a:cs typeface="+mj-lt"/>
              </a:rPr>
              <a:t> </a:t>
            </a:r>
            <a:r>
              <a:rPr lang="ru-RU" sz="2000" b="0" dirty="0" err="1">
                <a:ea typeface="+mj-lt"/>
                <a:cs typeface="+mj-lt"/>
              </a:rPr>
              <a:t>Ұлттық</a:t>
            </a:r>
            <a:r>
              <a:rPr lang="ru-RU" sz="2000" b="0" dirty="0">
                <a:ea typeface="+mj-lt"/>
                <a:cs typeface="+mj-lt"/>
              </a:rPr>
              <a:t> </a:t>
            </a:r>
            <a:r>
              <a:rPr lang="ru-RU" sz="2000" b="0" dirty="0" err="1">
                <a:ea typeface="+mj-lt"/>
                <a:cs typeface="+mj-lt"/>
              </a:rPr>
              <a:t>Университеті</a:t>
            </a:r>
            <a:r>
              <a:rPr lang="ru-RU" sz="2000" b="0" dirty="0">
                <a:ea typeface="+mj-lt"/>
                <a:cs typeface="+mj-lt"/>
              </a:rPr>
              <a:t/>
            </a:r>
            <a:br>
              <a:rPr lang="ru-RU" sz="2000" b="0" dirty="0">
                <a:ea typeface="+mj-lt"/>
                <a:cs typeface="+mj-lt"/>
              </a:rPr>
            </a:br>
            <a:r>
              <a:rPr lang="ru-RU" sz="2000" b="0" dirty="0">
                <a:ea typeface="+mj-lt"/>
                <a:cs typeface="+mj-lt"/>
              </a:rPr>
              <a:t>Биология </a:t>
            </a:r>
            <a:r>
              <a:rPr lang="ru-RU" sz="2000" b="0" dirty="0" err="1">
                <a:ea typeface="+mj-lt"/>
                <a:cs typeface="+mj-lt"/>
              </a:rPr>
              <a:t>және</a:t>
            </a:r>
            <a:r>
              <a:rPr lang="ru-RU" sz="2000" b="0" dirty="0">
                <a:ea typeface="+mj-lt"/>
                <a:cs typeface="+mj-lt"/>
              </a:rPr>
              <a:t> биотехнология </a:t>
            </a:r>
            <a:r>
              <a:rPr lang="ru-RU" sz="2000" b="0" dirty="0" err="1">
                <a:ea typeface="+mj-lt"/>
                <a:cs typeface="+mj-lt"/>
              </a:rPr>
              <a:t>факультеті</a:t>
            </a:r>
            <a:r>
              <a:rPr lang="ru-RU" sz="2000" b="0" dirty="0">
                <a:ea typeface="+mj-lt"/>
                <a:cs typeface="+mj-lt"/>
              </a:rPr>
              <a:t/>
            </a:r>
            <a:br>
              <a:rPr lang="ru-RU" sz="2000" b="0" dirty="0">
                <a:ea typeface="+mj-lt"/>
                <a:cs typeface="+mj-lt"/>
              </a:rPr>
            </a:br>
            <a:r>
              <a:rPr lang="ru-RU" sz="2000" b="0" dirty="0">
                <a:ea typeface="+mj-lt"/>
                <a:cs typeface="+mj-lt"/>
              </a:rPr>
              <a:t/>
            </a:r>
            <a:br>
              <a:rPr lang="ru-RU" sz="2000" b="0" dirty="0">
                <a:ea typeface="+mj-lt"/>
                <a:cs typeface="+mj-lt"/>
              </a:rPr>
            </a:br>
            <a:r>
              <a:rPr lang="ru-RU" sz="2000" b="0" dirty="0">
                <a:ea typeface="+mj-lt"/>
                <a:cs typeface="+mj-lt"/>
              </a:rPr>
              <a:t/>
            </a:r>
            <a:br>
              <a:rPr lang="ru-RU" sz="2000" b="0" dirty="0">
                <a:ea typeface="+mj-lt"/>
                <a:cs typeface="+mj-lt"/>
              </a:rPr>
            </a:br>
            <a:r>
              <a:rPr lang="ru-RU" sz="3200" b="0" dirty="0">
                <a:ea typeface="+mj-lt"/>
                <a:cs typeface="+mj-lt"/>
              </a:rPr>
              <a:t/>
            </a:r>
            <a:br>
              <a:rPr lang="ru-RU" sz="3200" b="0" dirty="0">
                <a:ea typeface="+mj-lt"/>
                <a:cs typeface="+mj-lt"/>
              </a:rPr>
            </a:br>
            <a:r>
              <a:rPr lang="ru-RU" sz="3200" dirty="0">
                <a:ea typeface="+mj-lt"/>
                <a:cs typeface="+mj-lt"/>
              </a:rPr>
              <a:t>14 </a:t>
            </a:r>
            <a:r>
              <a:rPr lang="kk-KZ" sz="3200" dirty="0" smtClean="0">
                <a:ea typeface="+mj-lt"/>
                <a:cs typeface="+mj-lt"/>
              </a:rPr>
              <a:t>дәріс</a:t>
            </a:r>
            <a:r>
              <a:rPr lang="ru-RU" sz="3200" dirty="0">
                <a:ea typeface="+mj-lt"/>
                <a:cs typeface="+mj-lt"/>
              </a:rPr>
              <a:t> </a:t>
            </a:r>
            <a:r>
              <a:rPr lang="ru-RU" sz="3200" dirty="0" smtClean="0">
                <a:ea typeface="+mj-lt"/>
                <a:cs typeface="+mj-lt"/>
              </a:rPr>
              <a:t>:</a:t>
            </a:r>
            <a:r>
              <a:rPr lang="ru-RU" sz="3200" dirty="0" err="1">
                <a:ea typeface="+mj-lt"/>
                <a:cs typeface="+mj-lt"/>
              </a:rPr>
              <a:t>Иммундық</a:t>
            </a:r>
            <a:r>
              <a:rPr lang="ru-RU" sz="3200" dirty="0">
                <a:ea typeface="+mj-lt"/>
                <a:cs typeface="+mj-lt"/>
              </a:rPr>
              <a:t> </a:t>
            </a:r>
            <a:r>
              <a:rPr lang="ru-RU" sz="3200" dirty="0" err="1">
                <a:ea typeface="+mj-lt"/>
                <a:cs typeface="+mj-lt"/>
              </a:rPr>
              <a:t>тапшылық</a:t>
            </a:r>
            <a:r>
              <a:rPr lang="ru-RU" sz="7200" b="0" dirty="0">
                <a:ea typeface="+mj-lt"/>
                <a:cs typeface="+mj-lt"/>
              </a:rPr>
              <a:t/>
            </a:r>
            <a:br>
              <a:rPr lang="ru-RU" sz="7200" b="0" dirty="0">
                <a:ea typeface="+mj-lt"/>
                <a:cs typeface="+mj-lt"/>
              </a:rPr>
            </a:br>
            <a:r>
              <a:rPr lang="ru-RU" b="0" dirty="0">
                <a:ea typeface="+mj-lt"/>
                <a:cs typeface="+mj-lt"/>
              </a:rPr>
              <a:t/>
            </a:r>
            <a:br>
              <a:rPr lang="ru-RU" b="0" dirty="0">
                <a:ea typeface="+mj-lt"/>
                <a:cs typeface="+mj-lt"/>
              </a:rPr>
            </a:br>
            <a:r>
              <a:rPr lang="ru-RU" sz="2000" cap="all" dirty="0">
                <a:ea typeface="+mj-lt"/>
                <a:cs typeface="+mj-lt"/>
              </a:rPr>
              <a:t> </a:t>
            </a:r>
            <a:br>
              <a:rPr lang="ru-RU" sz="2000" cap="all" dirty="0">
                <a:ea typeface="+mj-lt"/>
                <a:cs typeface="+mj-lt"/>
              </a:rPr>
            </a:br>
            <a:r>
              <a:rPr lang="ru-RU" sz="2000" cap="all" dirty="0">
                <a:ea typeface="+mj-lt"/>
                <a:cs typeface="+mj-lt"/>
              </a:rPr>
              <a:t/>
            </a:r>
            <a:br>
              <a:rPr lang="ru-RU" sz="2000" cap="all" dirty="0">
                <a:ea typeface="+mj-lt"/>
                <a:cs typeface="+mj-lt"/>
              </a:rPr>
            </a:br>
            <a:r>
              <a:rPr lang="ru-RU" sz="2000" cap="all" dirty="0">
                <a:ea typeface="+mj-lt"/>
                <a:cs typeface="+mj-lt"/>
              </a:rPr>
              <a:t/>
            </a:r>
            <a:br>
              <a:rPr lang="ru-RU" sz="2000" cap="all" dirty="0">
                <a:ea typeface="+mj-lt"/>
                <a:cs typeface="+mj-lt"/>
              </a:rPr>
            </a:br>
            <a:r>
              <a:rPr lang="ru-RU" sz="2000" cap="all" dirty="0">
                <a:ea typeface="+mj-lt"/>
                <a:cs typeface="+mj-lt"/>
              </a:rPr>
              <a:t>                     </a:t>
            </a:r>
            <a:r>
              <a:rPr lang="ru-RU" dirty="0">
                <a:ea typeface="+mj-lt"/>
                <a:cs typeface="+mj-lt"/>
              </a:rPr>
              <a:t/>
            </a:r>
            <a:br>
              <a:rPr lang="ru-RU" dirty="0">
                <a:ea typeface="+mj-lt"/>
                <a:cs typeface="+mj-lt"/>
              </a:rPr>
            </a:br>
            <a:r>
              <a:rPr lang="ru-RU" dirty="0">
                <a:ea typeface="+mj-lt"/>
                <a:cs typeface="+mj-lt"/>
              </a:rPr>
              <a:t/>
            </a:r>
            <a:br>
              <a:rPr lang="ru-RU" dirty="0">
                <a:ea typeface="+mj-lt"/>
                <a:cs typeface="+mj-lt"/>
              </a:rPr>
            </a:br>
            <a:r>
              <a:rPr lang="ru-RU" dirty="0">
                <a:ea typeface="+mj-lt"/>
                <a:cs typeface="+mj-lt"/>
              </a:rPr>
              <a:t/>
            </a:r>
            <a:br>
              <a:rPr lang="ru-RU" dirty="0">
                <a:ea typeface="+mj-lt"/>
                <a:cs typeface="+mj-lt"/>
              </a:rPr>
            </a:br>
            <a:endParaRPr lang="ru-RU" b="0" dirty="0">
              <a:ea typeface="+mj-lt"/>
              <a:cs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1610036"/>
      </p:ext>
    </p:extLst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xmlns="" id="{4F06FCDF-2E33-43DB-861B-E4FE721A9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289" y="21164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Иммунды тапшылық жағдай </a:t>
            </a:r>
            <a:endParaRPr lang="ru-RU" alt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xmlns="" id="{E6BE38CA-D035-4D0A-83D0-515BDE20C29D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323850" y="2133600"/>
            <a:ext cx="8496300" cy="3475038"/>
          </a:xfrm>
        </p:spPr>
        <p:txBody>
          <a:bodyPr rtlCol="0">
            <a:normAutofit lnSpcReduction="10000"/>
          </a:bodyPr>
          <a:lstStyle/>
          <a:p>
            <a:pPr marL="609600" indent="-609600" algn="ctr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kk-KZ" altLang="ru-RU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altLang="ru-RU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Иммунды тапшылық жағдай</a:t>
            </a: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дегеніміз-иммундық жауап механизмдерінің бір немесе бірнеше ақаулығына байланысты өзгеретін иммундық статус.Организмнің клеткалық және гумаральдық белсенділігінің төмендеуінен пайда болады.ИТЖ-жағдайының қалыптасу түрлері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24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ctr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Физиологиялық</a:t>
            </a:r>
          </a:p>
          <a:p>
            <a:pPr marL="609600" indent="-609600" algn="ctr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Біріншілік </a:t>
            </a:r>
            <a:r>
              <a:rPr lang="en-US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тұқым қуалайтын</a:t>
            </a:r>
            <a:r>
              <a:rPr lang="en-US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k-KZ" altLang="ru-RU" sz="24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ctr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Екіншілік </a:t>
            </a:r>
            <a:r>
              <a:rPr lang="en-US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 пайда болған</a:t>
            </a:r>
            <a:r>
              <a:rPr lang="en-US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AEBDB6DB-4E8C-4A50-82F3-3E42A60DA40D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250825" y="981075"/>
            <a:ext cx="8497888" cy="4248150"/>
          </a:xfrm>
        </p:spPr>
        <p:txBody>
          <a:bodyPr/>
          <a:lstStyle/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Иммунды тапшылық жағдайдан иммунокомпетентті жүйенің жасушаларының зақымдалуларына байланысты 4- топқа бөлінеді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algn="ctr" eaLnBrk="1" hangingPunct="1">
              <a:buFont typeface="Wingdings" panose="05000000000000000000" pitchFamily="2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1 Т-тәуелді клеткалық иммунитеттің зақымдалулары</a:t>
            </a:r>
          </a:p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2 В-тәуелді гумаральдық иммунитеттің зақымдалуы</a:t>
            </a:r>
          </a:p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3 А-тәуелді немесе фагоцитоз жүйесінің зақымдалулары</a:t>
            </a:r>
          </a:p>
          <a:p>
            <a:pPr marL="609600" indent="-609600" algn="ctr" eaLnBrk="1" hangingPunct="1">
              <a:buFont typeface="Wingdings" panose="05000000000000000000" pitchFamily="2" charset="2"/>
              <a:buNone/>
            </a:pP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4 Комбинирленген клеткалық және гумаральды иммунитеттің зақымдалуы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xmlns="" id="{D685BCA1-AD68-4EAC-B9AC-7C836CCED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 anchor="t"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3600"/>
              <a:t>Физиологиялық иммунды тапшылық жағдай түрлері</a:t>
            </a:r>
            <a:r>
              <a:rPr lang="ru-RU" altLang="ru-RU" sz="3600"/>
              <a:t>:</a:t>
            </a:r>
          </a:p>
        </p:txBody>
      </p:sp>
      <p:pic>
        <p:nvPicPr>
          <p:cNvPr id="19460" name="Picture 4" descr="immunology_2_intro">
            <a:extLst>
              <a:ext uri="{FF2B5EF4-FFF2-40B4-BE49-F238E27FC236}">
                <a16:creationId xmlns:a16="http://schemas.microsoft.com/office/drawing/2014/main" xmlns="" id="{10B0AAB9-A080-4263-BB02-2BB18B3C1FE6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999" y="754714"/>
            <a:ext cx="3346704" cy="3428330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493DB271-741E-43B8-80D9-11FC7479CB7E}"/>
              </a:ext>
            </a:extLst>
          </p:cNvPr>
          <p:cNvSpPr>
            <a:spLocks noGrp="1" noChangeArrowheads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 wrap="square" anchor="t">
            <a:normAutofit/>
          </a:bodyPr>
          <a:lstStyle/>
          <a:p>
            <a:pPr eaLnBrk="1" hangingPunct="1"/>
            <a:r>
              <a:rPr lang="kk-KZ" altLang="ru-RU"/>
              <a:t>Туа пайда болған</a:t>
            </a:r>
          </a:p>
          <a:p>
            <a:pPr eaLnBrk="1" hangingPunct="1"/>
            <a:r>
              <a:rPr lang="kk-KZ" altLang="ru-RU"/>
              <a:t>Екі қабат кезінде</a:t>
            </a:r>
          </a:p>
          <a:p>
            <a:pPr eaLnBrk="1" hangingPunct="1"/>
            <a:r>
              <a:rPr lang="kk-KZ" altLang="ru-RU"/>
              <a:t>Қартайған шақта </a:t>
            </a:r>
            <a:endParaRPr lang="ru-RU" altLang="ru-RU"/>
          </a:p>
        </p:txBody>
      </p:sp>
    </p:spTree>
  </p:cSld>
  <p:clrMapOvr>
    <a:masterClrMapping/>
  </p:clrMapOvr>
  <p:transition>
    <p:cover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xmlns="" id="{1702148D-6384-4490-A85B-884C50109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Туа пайда болған иммунды жеткіліксіздік</a:t>
            </a:r>
            <a:endParaRPr lang="ru-RU" altLang="ru-RU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7EAB9395-87D1-4734-924C-6B911A8AD2C8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107950" y="1773238"/>
            <a:ext cx="8785225" cy="424815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Дені сау бала туылғанда оның қанының құрамында анасының 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IgG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және аз деңгейде 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IgG,IgM,IgA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кездеседі.Иммуноглобулин анасынан беріледі яғни әртүрлі микробқа және антигендерге қарсы антидене түзіледі.кейін анасының иммуноглобулині біртіндеп төмендейді,туылған соң 2-3 айында максимальды дефицит байқалады.Осыған байланысты балада меншікті иммуноглобулин деңгейі қанда біртіндеп көбейе бастайды.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М саны баланың бір жасында қалыпты деңгейге келеді.6-8 жаста 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IgG1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және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IgG4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,10-жаста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IgG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, 12 жаста-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IgG2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пайда болады.Ал 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IgE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 консентрациясы туылғаннан кейінгі 10-15 жаста қалыптасады.Ал секреторлы 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IgA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туа жоқ болады ол бала туылғаннан соң 3-айда қалыптасады.Секреторлы 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IgA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-ны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ң оптимальды консентрациясы 2-4 жаста қалыптасады.Плазмалық 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IgA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-ның деңгейі 10-12 жаста қалыптасады.Ал туа пайда болған иммуножеткіліксіз кезінде перифериялық қанда лимфациттердің құрамы жоғарылайды бірақ оның активтілігі төмен болады.Фагацитоз және комплемент жүйесі төмендейді.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xmlns="" id="{AE612682-99F6-4DA6-BAEA-CC463EFFB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Қартайған шақтағы ИЖ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CE5AD30C-219D-4136-AC97-4D0B31F05975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539750" y="2133600"/>
            <a:ext cx="8137525" cy="4554538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Қартайған шақтағы иммуножеткіліксіздіктің даму себебі-гумаральдыжәне клеткалық жүйенің белсенділігінің төмендеуіне байланысты. Қартайған шақта перифериялық қанда лимфоциттердің жалпы саны төмендейді. Т және В лимфоциттердің белсенділігі төмендейді.Қартайған шақта көбінесе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IgM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өндіріледі.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IgA ,IgG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бірден төмендейді.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IgE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синтезі жоғарылайды ол атопиялық аллергиялық реакцияларға байланысты.Макрофагтың фагоциттік белсенділігі тежеледі, нейтрофил комплемент белсенділігі төмендейді және қан сары суында лизоцимнің бактериоциттік белсенділігі төмендейді.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xmlns="" id="{4FC2C6F3-ADF3-4F9F-9654-2C2EFBD9C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640" y="548680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Екі қабат кезіндегі ИЖ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188B268C-62E5-4096-BC12-431BE2D6C27A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466725" y="2565400"/>
            <a:ext cx="8243888" cy="3475038"/>
          </a:xfrm>
        </p:spPr>
        <p:txBody>
          <a:bodyPr/>
          <a:lstStyle/>
          <a:p>
            <a:pPr algn="ctr" eaLnBrk="1" hangingPunct="1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Екі қабат кезіндегі ИЖ- Т және В лимфоциттің белсенділігінің төмендеуіне байланысты.Біртіндеп С3-комплементтің белсенділігі жоғарылайды ол бауырдағы плаценталық стероидтардың синтезіне байланысты келеді.</a:t>
            </a:r>
          </a:p>
        </p:txBody>
      </p:sp>
    </p:spTree>
  </p:cSld>
  <p:clrMapOvr>
    <a:masterClrMapping/>
  </p:clrMapOvr>
  <p:transition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xmlns="" id="{BAF599BE-3F15-4DEF-A690-7A8F291FB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615" y="476672"/>
            <a:ext cx="6928937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360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Біріншілік иммунологиялық жеткіліксіздік</a:t>
            </a: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20703E61-9CF2-4889-B94E-4A8E16EE14CF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698500" y="2636838"/>
            <a:ext cx="7345363" cy="23034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Біріншілік иммуножеткіліксіздік- иммундық жүйеге жауапты  бақылаушы гендердің дефектісі қамтамасыз ететін тұқымқуалайтын ауру. Клиникалық сиптоматика және адекватты лабораториялық анализ лимфоцитті дәрежедегі патологияға және лимфоцитті емес механизмдік патологияға дифференцировка жасауға рұқсат беріледі. 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</a:pP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xmlns="" id="{54575CD5-BD5F-462E-AADE-F9A9D0C50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624" y="0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Біріншілік иммунологиялық жеткіліксіздік түрлері</a:t>
            </a:r>
            <a:endParaRPr lang="ru-RU" altLang="ru-RU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49A94202-241F-45A6-88E0-A88966ED33C0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457200" y="1484313"/>
            <a:ext cx="3251200" cy="2449512"/>
          </a:xfrm>
          <a:solidFill>
            <a:srgbClr val="000080"/>
          </a:solidFill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  <a:contourClr>
              <a:srgbClr val="000080"/>
            </a:contourClr>
          </a:sp3d>
        </p:spPr>
        <p:txBody>
          <a:bodyPr>
            <a:flatTx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kk-KZ" altLang="ru-RU" sz="2000">
                <a:solidFill>
                  <a:schemeClr val="bg1"/>
                </a:solidFill>
              </a:rPr>
              <a:t>Иммуноглобулин </a:t>
            </a:r>
          </a:p>
          <a:p>
            <a:pPr algn="ctr" eaLnBrk="1" hangingPunct="1">
              <a:lnSpc>
                <a:spcPct val="80000"/>
              </a:lnSpc>
            </a:pPr>
            <a:r>
              <a:rPr lang="kk-KZ" altLang="ru-RU" sz="2000">
                <a:solidFill>
                  <a:schemeClr val="bg1"/>
                </a:solidFill>
              </a:rPr>
              <a:t>Жеткіліксіздігі</a:t>
            </a:r>
          </a:p>
          <a:p>
            <a:pPr algn="ctr" eaLnBrk="1" hangingPunct="1">
              <a:lnSpc>
                <a:spcPct val="80000"/>
              </a:lnSpc>
            </a:pPr>
            <a:r>
              <a:rPr lang="kk-KZ" altLang="ru-RU" sz="2000">
                <a:solidFill>
                  <a:schemeClr val="bg1"/>
                </a:solidFill>
              </a:rPr>
              <a:t>А) брутондық Х-өрімді</a:t>
            </a:r>
          </a:p>
          <a:p>
            <a:pPr algn="ctr" eaLnBrk="1" hangingPunct="1">
              <a:lnSpc>
                <a:spcPct val="80000"/>
              </a:lnSpc>
            </a:pPr>
            <a:r>
              <a:rPr lang="kk-KZ" altLang="ru-RU" sz="2000">
                <a:solidFill>
                  <a:schemeClr val="bg1"/>
                </a:solidFill>
              </a:rPr>
              <a:t>Агаммаглобулинемия</a:t>
            </a:r>
          </a:p>
          <a:p>
            <a:pPr algn="ctr" eaLnBrk="1" hangingPunct="1">
              <a:lnSpc>
                <a:spcPct val="80000"/>
              </a:lnSpc>
            </a:pPr>
            <a:r>
              <a:rPr lang="kk-KZ" altLang="ru-RU" sz="2000">
                <a:solidFill>
                  <a:schemeClr val="bg1"/>
                </a:solidFill>
              </a:rPr>
              <a:t>Б)Иммуноглобулин А </a:t>
            </a:r>
          </a:p>
          <a:p>
            <a:pPr algn="ctr" eaLnBrk="1" hangingPunct="1">
              <a:lnSpc>
                <a:spcPct val="80000"/>
              </a:lnSpc>
            </a:pPr>
            <a:r>
              <a:rPr lang="kk-KZ" altLang="ru-RU" sz="2000">
                <a:solidFill>
                  <a:schemeClr val="bg1"/>
                </a:solidFill>
              </a:rPr>
              <a:t>жеткіліксіздігі</a:t>
            </a:r>
            <a:endParaRPr lang="ru-RU" altLang="ru-RU" sz="2000">
              <a:solidFill>
                <a:schemeClr val="bg1"/>
              </a:solidFill>
            </a:endParaRP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xmlns="" id="{B4432B45-E488-43DE-9CC5-FDD897972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149725"/>
            <a:ext cx="3743325" cy="2303463"/>
          </a:xfrm>
          <a:prstGeom prst="rect">
            <a:avLst/>
          </a:prstGeom>
          <a:solidFill>
            <a:srgbClr val="00008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  <a:contourClr>
              <a:srgbClr val="000080"/>
            </a:contour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kk-KZ" altLang="ru-RU">
              <a:solidFill>
                <a:schemeClr val="bg1"/>
              </a:solidFill>
            </a:endParaRP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Комплементтік жүйенің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дефектісі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А)комплементтің 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компоненттік дефициті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Б)Лектинмен маннозаны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байланысмтырушылардың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дефициті</a:t>
            </a:r>
            <a:endParaRPr lang="ru-RU" altLang="ru-RU">
              <a:solidFill>
                <a:schemeClr val="bg1"/>
              </a:solidFill>
            </a:endParaRPr>
          </a:p>
          <a:p>
            <a:pPr algn="ctr" eaLnBrk="1" hangingPunct="1"/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xmlns="" id="{E1DCAB27-5661-4FE5-9236-E5A723441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437063"/>
            <a:ext cx="3095625" cy="2305050"/>
          </a:xfrm>
          <a:prstGeom prst="rect">
            <a:avLst/>
          </a:prstGeom>
          <a:solidFill>
            <a:srgbClr val="00008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  <a:contourClr>
              <a:srgbClr val="000080"/>
            </a:contour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Фагоцитоз дефектісі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А)Созылмалы 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Гранулематоздық ауру</a:t>
            </a:r>
          </a:p>
          <a:p>
            <a:pPr algn="ctr" eaLnBrk="1" hangingPunct="1"/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xmlns="" id="{53CDC6F2-76D5-4DF2-B3A1-0EBCB8909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1484313"/>
            <a:ext cx="3349625" cy="2376487"/>
          </a:xfrm>
          <a:prstGeom prst="rect">
            <a:avLst/>
          </a:prstGeom>
          <a:solidFill>
            <a:srgbClr val="00008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  <a:contourClr>
              <a:srgbClr val="000080"/>
            </a:contour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Т-лимфоцит дефектісі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А) “жалаңаш лимфоцит”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Синдромы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Б) Ди Джорджи 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В) Х-өрімді лимфопроли-</a:t>
            </a:r>
          </a:p>
          <a:p>
            <a:pPr algn="ctr" eaLnBrk="1" hangingPunct="1"/>
            <a:r>
              <a:rPr lang="kk-KZ" altLang="ru-RU">
                <a:solidFill>
                  <a:schemeClr val="bg1"/>
                </a:solidFill>
              </a:rPr>
              <a:t>Феративтік синдром</a:t>
            </a:r>
          </a:p>
          <a:p>
            <a:pPr algn="ctr" eaLnBrk="1" hangingPunct="1"/>
            <a:endParaRPr lang="ru-RU" alt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ver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xmlns="" id="{E039F2EE-CD9E-4459-B33B-4EDFA2D90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648" y="41433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Иммунитеттің клеткалық жүйесінің  бұзылыстары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735ED1A5-9546-401F-8217-06245BBE5666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539750" y="1557338"/>
            <a:ext cx="7777163" cy="462597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Иммундық жүйенің клеткалық звеносының зақымданулары Т-лимфоциттердің әртүрлі этапындағы өзгерістерге яғни дін клеткалары мен субпопуляцияларының бұзылыстарына негізделген.Иммундық жүйенің клеткалық звеносының бұзылуларынан әртүрлі инфекциялық аурулар дамиды;тыныс алу жолында, зәр-шығару,қимыл-қозғалыс,АІТ-да дамиды және созылмалыгенерализацияланған кандидоз дамиды.Кандидоз-ауыз қуысының шырышты қабатында,немесе теріде дамиды.Кандидоз өмірінің алғашқы айында стоматит, дерматит, миндалинаның гиперплазиясымен фурункулез, кариес, бронх-өкпелік патологиямен көрініс береді және сілекейде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IgA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-ның құрамы жоғарылайды.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0DF5D330-D393-4050-B47E-48AE6706F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620688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000">
                <a:effectLst/>
              </a:rPr>
              <a:t>Иммунитеттің клеткалық жүйесінің бұзылыстары</a:t>
            </a:r>
            <a:endParaRPr lang="ru-RU" altLang="ru-RU" sz="2000">
              <a:effectLst/>
            </a:endParaRPr>
          </a:p>
        </p:txBody>
      </p:sp>
      <p:pic>
        <p:nvPicPr>
          <p:cNvPr id="28675" name="Picture 3">
            <a:extLst>
              <a:ext uri="{FF2B5EF4-FFF2-40B4-BE49-F238E27FC236}">
                <a16:creationId xmlns:a16="http://schemas.microsoft.com/office/drawing/2014/main" xmlns="" id="{E20B7494-A714-404F-ABE9-5C44D02FACFA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11188" y="1196975"/>
            <a:ext cx="8064500" cy="4968875"/>
          </a:xfrm>
          <a:noFill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xmlns="" id="{CB8B6EA8-DA3A-4766-A477-524522C04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095" y="2209800"/>
            <a:ext cx="3636085" cy="1258493"/>
          </a:xfrm>
        </p:spPr>
        <p:txBody>
          <a:bodyPr anchor="b"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/>
              <a:t>Жоспар</a:t>
            </a:r>
            <a:endParaRPr lang="ru-RU" altLang="ru-RU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xmlns="" id="{4EE983FF-FA65-42DC-AFDA-0A051C2106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wrap="square" rtlCol="0" anchor="ctr">
            <a:normAutofit/>
          </a:bodyPr>
          <a:lstStyle/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1700"/>
              <a:t>Кіріспе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1700"/>
              <a:t>Негізгі бөлім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1700"/>
              <a:t>Иммунды тапшылық жағдайға сипаттама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1700"/>
              <a:t>Иммундық тапшылық жағдайының түрлері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1700"/>
              <a:t>Иммундық тапшылық жағдайының жіктелуі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1700"/>
              <a:t>Иммундық жүйеге әсер ететін сыртқы орта факторлары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1700"/>
              <a:t>Иммунды токсикологиялық компаненттермен шақырылатын иммунды бұзылыстар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1700"/>
              <a:t>Иммунды жүйеге экологиялық фактордың әсері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kk-KZ" altLang="ru-RU" sz="1700"/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altLang="ru-RU" sz="1700"/>
          </a:p>
        </p:txBody>
      </p:sp>
    </p:spTree>
  </p:cSld>
  <p:clrMapOvr>
    <a:masterClrMapping/>
  </p:clrMapOvr>
  <p:transition>
    <p:cover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xmlns="" id="{DAA0A9E6-4690-41B5-B18F-9F6234C2E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648" y="26064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Т –клеткалық иммунды жүйе бұзылыстары</a:t>
            </a:r>
            <a:endParaRPr lang="ru-RU" altLang="ru-RU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xmlns="" id="{1C94C9B1-E9FB-4387-B129-861E88E4DEE3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611188" y="1916113"/>
            <a:ext cx="7848600" cy="4483100"/>
          </a:xfrm>
        </p:spPr>
        <p:txBody>
          <a:bodyPr rtlCol="0">
            <a:normAutofit lnSpcReduction="10000"/>
          </a:bodyPr>
          <a:lstStyle/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8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</a:t>
            </a: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Джорджи синдромы-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айырша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қалқанша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безінің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аплазиясынан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туындайтын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паталогиялық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үрдіс.Ауру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эмбрионалдық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3-4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аумақта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жұтқыншақ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қалтасының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эпителиінің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дифференцировкасының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бұзылуынан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дамиды.Перифериялық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лимфоцит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төмендейді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гуморальды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антидене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бұзылмайды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дін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клеткаларынан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Т-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лимфоциттердің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дифференцировкасы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өзгеріске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ұшырайды.Балаларда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трансплантациясы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байқалады.Клиникалық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көріністері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-гипокальциемия, судорог,кандидомикоз көріністері байқалады,тыныс алу және зәр-шығару жолдарының инфекциясы, асқазан қимыл-қозғалысының бұзылыстарымен жүреді.</a:t>
            </a:r>
            <a:endParaRPr lang="en-US" altLang="ru-RU" sz="24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altLang="ru-RU" sz="24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xmlns="" id="{34651709-032F-4CC0-9AAB-80CADE427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7861" y="332656"/>
            <a:ext cx="7304599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Лимфоцитарлы дискинезия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xmlns="" id="{8AF318FC-A355-4EE7-8889-2CECCA78AF3C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684213" y="2205038"/>
            <a:ext cx="7848600" cy="4338637"/>
          </a:xfrm>
        </p:spPr>
        <p:txBody>
          <a:bodyPr rtlCol="0">
            <a:normAutofit/>
          </a:bodyPr>
          <a:lstStyle/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Лимфоцитарная</a:t>
            </a:r>
            <a:r>
              <a:rPr lang="ru-RU" altLang="ru-RU" sz="18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дисгенезия</a:t>
            </a:r>
            <a:r>
              <a:rPr lang="ru-RU" altLang="ru-RU" sz="12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(синдром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Незелофа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айырша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безде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лимфалық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түйінде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Т-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жүйенің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жеткіліксіздігінен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атофияға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ұшырауы.Иммундық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жүйенің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клеткалық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мүлдем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жойылады.Қан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суында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иммуноглобулиндер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болады.Баланың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тежеледі,теріде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мүшелерде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септикалық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іріңді-қабынулық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ошақтар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қалыптасады.Перифериялық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лимфоцит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төмендейді,лимфоциттің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бласттрансфармация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реакциясы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бірден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төмендейді,периферилық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иммуноглобулиндердің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қалыпты.Балалар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өмірінің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айында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сепсиске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ұшырайды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altLang="ru-RU" sz="9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xmlns="" id="{1DF56116-15CB-4485-9375-80CD3C1A7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800"/>
              <a:t>В-гуморальдық иммундық жүйе бұзылыстары</a:t>
            </a:r>
            <a:endParaRPr lang="ru-RU" altLang="ru-RU" sz="280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999FB35A-CCE5-472E-AF5A-940F5B97FECD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457200" y="1812925"/>
            <a:ext cx="8229600" cy="4495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1. Біріншілік  агаммаглобулинемия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Брутон ауруы. В клетканың алғышарты В лимфоциттің зақымдалуы байқалады. Тек қана балалар ғана ауырады.Баланың қанының құрамында агаммаглобулинемия байқалады,2 гр/л .Нәтижесінде баланың шартты потогенді бактерияға, саңырауқұлаққа резистенттілігі төмендейді.Көбіне тері жамылғысының және шырышты қабаттардың, паренхиматозды мүшелерде іріңді-қабынулық процестер дамиды.</a:t>
            </a:r>
          </a:p>
        </p:txBody>
      </p:sp>
    </p:spTree>
  </p:cSld>
  <p:clrMapOvr>
    <a:masterClrMapping/>
  </p:clrMapOvr>
  <p:transition>
    <p:cover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xmlns="" id="{D9EF9606-AE04-4BF4-95A8-951D64BC156A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684213" y="1125538"/>
            <a:ext cx="7775575" cy="4495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Селективті иммуноглобулин жеткіліксіздігі-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IgG,IgA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синтезінің селективті жеткіліксіздігінен дамиды.Оның негізінде В- лимфоцит субпопуляциясының  дамуының жеткіліксіздігі дамиды.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IgG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субкласының жеткіліксіздігі- қанда 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IgG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төмендейді.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IgG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дефициті 50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науқастарда біріншілік иммунотапшылық жағдайда кездеседі.ересектерде созылмалы пневмонияда ,мальабсорбция синдромында кездеседі.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>
            <a:extLst>
              <a:ext uri="{FF2B5EF4-FFF2-40B4-BE49-F238E27FC236}">
                <a16:creationId xmlns:a16="http://schemas.microsoft.com/office/drawing/2014/main" xmlns="" id="{FB11B9A9-FF60-456D-8F05-852B012ADA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5609" y="53168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Фагоцитоз жүйесінің жеткіліксіздігі</a:t>
            </a:r>
            <a:endParaRPr lang="ru-RU" altLang="ru-RU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xmlns="" id="{0F07B1AC-C9E9-4074-AB25-610F5E3D9AAE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755650" y="1916113"/>
            <a:ext cx="7632700" cy="4411662"/>
          </a:xfrm>
        </p:spPr>
        <p:txBody>
          <a:bodyPr rtlCol="0">
            <a:normAutofit/>
          </a:bodyPr>
          <a:lstStyle/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Фагоцитарлық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жеткіліксіздік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механизиі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3-ке </a:t>
            </a: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Лейкопениялық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пролиферациялы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процесиің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моноцитоз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en-US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иондық сәлелендіру,токсиндер ,цитостатиктер</a:t>
            </a:r>
            <a:r>
              <a:rPr lang="en-US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миелоидты дін клеткаларының дифференцировкасының тұқымқуалаушылық жеткіліксіздігі кезінде байқалады.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Дисфункционалдық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Фагоцитоздың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этапындағы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фагоцитоздың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қозғалысының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адгезиялық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қабілетінің,антигенді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қабілетінің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бұзылыстары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болв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ып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altLang="ru-RU" sz="24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Дисрегуляторлық-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фагоцитарлық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реакцияның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этапындағы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активті</a:t>
            </a:r>
            <a:r>
              <a:rPr lang="ru-RU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</a:t>
            </a:r>
            <a:r>
              <a:rPr lang="en-US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нейромедиатор,гормон,простогландин,биогенді аминдер,пептидтер </a:t>
            </a:r>
            <a:r>
              <a:rPr lang="en-US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регулияциясының бұзылыстарынан дамиды.</a:t>
            </a:r>
            <a:endParaRPr lang="ru-RU" altLang="ru-RU" sz="20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xmlns="" id="{3323BAD1-595E-44D7-86F5-9AAE88BEE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62068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4000"/>
              <a:t>2-шілік иммуножеткіліксіздік</a:t>
            </a:r>
            <a:endParaRPr lang="ru-RU" altLang="ru-RU" sz="4000"/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xmlns="" id="{F94E8B38-AF4C-4FD5-99E3-08A8B77CE86A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1042988" y="2420938"/>
            <a:ext cx="7416800" cy="3475037"/>
          </a:xfrm>
        </p:spPr>
        <p:txBody>
          <a:bodyPr rtlCol="0">
            <a:normAutofit fontScale="92500" lnSpcReduction="1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4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иммундық жүйенің дисфункциясы; организмге ауыр жүйелі патогенді әсері бар. Түрлері: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kk-KZ" altLang="ru-RU" sz="4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Созылмалы шаршау синдромы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kk-KZ" altLang="ru-RU" sz="4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АИВ-инфекциясы және ЖИТС</a:t>
            </a:r>
            <a:endParaRPr lang="ru-RU" altLang="ru-RU" sz="40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xmlns="" id="{78BC8C02-7908-4492-86F1-6E1F3EE1EB79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395288" y="731838"/>
            <a:ext cx="8497887" cy="52181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Екіншілік имуножеткіліксіздік-екі формасы бар;</a:t>
            </a:r>
          </a:p>
          <a:p>
            <a:pPr algn="ctr" eaLnBrk="1" hangingPunct="1">
              <a:lnSpc>
                <a:spcPct val="90000"/>
              </a:lnSpc>
            </a:pP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Индуцирленген-негізгі себеп рентгендік сәулелендіру,цитостатиктермен емдеу,травма,диабет,бауыр аурулары,қатерлі ісік</a:t>
            </a:r>
          </a:p>
          <a:p>
            <a:pPr algn="ctr" eaLnBrk="1" hangingPunct="1">
              <a:lnSpc>
                <a:spcPct val="90000"/>
              </a:lnSpc>
            </a:pP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Спонтанды-бронх-өкпелік аппараттың инфекциялық қабынулық аурулары,несеп-жыныс және АІТ-ның ,көздің терінің зақымдануларынын дамиды</a:t>
            </a:r>
          </a:p>
          <a:p>
            <a:pPr algn="ctr" eaLnBrk="1" hangingPunct="1">
              <a:lnSpc>
                <a:spcPct val="90000"/>
              </a:lnSpc>
            </a:pP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8722E39F-59E6-4B06-A2E9-0B0580042B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800">
                <a:effectLst/>
              </a:rPr>
              <a:t>Дұрыс тамақтанбағандықтан дамитын иммунотапшылық жағдай</a:t>
            </a:r>
            <a:endParaRPr lang="ru-RU" altLang="ru-RU">
              <a:effectLst/>
            </a:endParaRP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xmlns="" id="{00F61228-6291-4FEE-8384-1BB8CCB3159C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395288" y="1989138"/>
            <a:ext cx="8497887" cy="4049712"/>
          </a:xfrm>
        </p:spPr>
        <p:txBody>
          <a:bodyPr rtlCol="0">
            <a:normAutofit fontScale="92500" lnSpcReduction="20000"/>
          </a:bodyPr>
          <a:lstStyle/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altLang="ru-RU" sz="20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Гормондардың</a:t>
            </a: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синтезделуіне</a:t>
            </a: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микроэлементтердің</a:t>
            </a: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жеткіліксіздігінен</a:t>
            </a: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altLang="ru-RU" sz="2000" b="1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Т-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клеткалық</a:t>
            </a: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жүйенің</a:t>
            </a: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функциясының</a:t>
            </a:r>
            <a:r>
              <a:rPr lang="ru-RU" altLang="ru-RU"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төмендеуі</a:t>
            </a:r>
            <a:endParaRPr lang="ru-RU" altLang="ru-RU" sz="2000" b="1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altLang="ru-RU" sz="20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Гуморальдық жауаптың бұзылуы байқалады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Витаминдердің жетіспеуінен мысалы В1-нейтрофильдің хемотаксистік қызметі төмендейді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 В12 және В6 жетіспеуінен-лимфопенияжәне антидене өндірілуі төмендейді</a:t>
            </a:r>
            <a:endParaRPr lang="ru-RU" altLang="ru-RU" sz="20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Фолий қыщқылының жетіспеуінен –фогоцитоздың бактериоциттік қабілеті төмендейд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Гипергликемия-фагоцитоздың бұзылыстарын тудырады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Гипогликемия-инфекциялық қабынулық ауруларды тудырады</a:t>
            </a:r>
            <a:endParaRPr lang="ru-RU" altLang="ru-RU" sz="20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CCD4FDEE-3C30-40AE-BDF3-52CB38B47E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4000">
                <a:effectLst/>
              </a:rPr>
              <a:t>Иммунды жеткіліксіздік жағдайға күмәнданатын себептер </a:t>
            </a:r>
            <a:endParaRPr lang="ru-RU" altLang="ru-RU" sz="4000">
              <a:effectLst/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F5CDB9E1-62FD-4346-98ED-9A3B914BAA9B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395288" y="2133600"/>
            <a:ext cx="7850187" cy="3475038"/>
          </a:xfrm>
        </p:spPr>
        <p:txBody>
          <a:bodyPr/>
          <a:lstStyle/>
          <a:p>
            <a:pPr eaLnBrk="1" hangingPunct="1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Инфекцияның қайталануы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Ұзақ уақыт субфлебрит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Үнемі шаршау және еңбекке қабілеттіліктің төмендеуі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Персистеуші лимфоаденопатия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Антибактериялды терапияға жауаптың жойылуы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3" descr="ВИЧ">
            <a:extLst>
              <a:ext uri="{FF2B5EF4-FFF2-40B4-BE49-F238E27FC236}">
                <a16:creationId xmlns:a16="http://schemas.microsoft.com/office/drawing/2014/main" xmlns="" id="{E9D7D4BE-07E3-408D-8D3D-A966BF9AB750}"/>
              </a:ext>
            </a:extLst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292600"/>
            <a:ext cx="1770063" cy="19653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939" name="Rectangle 2">
            <a:extLst>
              <a:ext uri="{FF2B5EF4-FFF2-40B4-BE49-F238E27FC236}">
                <a16:creationId xmlns:a16="http://schemas.microsoft.com/office/drawing/2014/main" xmlns="" id="{5B324EA2-43FC-4495-B045-9E75C12845F4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684213" y="908050"/>
            <a:ext cx="8229600" cy="41068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Диагностика-қандағы негізгі көрсеткіштерге байланысты лимфопения,сарысуда </a:t>
            </a:r>
            <a:r>
              <a:rPr lang="en-US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IgA,IgM</a:t>
            </a:r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төмендейді.Қазіргі таңда иммунофлуоресценция әдісі бойынша лимфоцит клондарын анықтауға мүмкіндік бар.Қанда лимфоцит блосттрансфармайиясы төмендейді теріден проба жасайды туберкулинге,динитрохлорбензол.</a:t>
            </a: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xmlns="" id="{AD51E663-538E-4C85-96FA-7B2A386535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Иммунитет туралы түсінік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xmlns="" id="{8A8232DF-EF14-4DE1-8439-E7AB8D249DD1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684213" y="2133600"/>
            <a:ext cx="7775575" cy="3473450"/>
          </a:xfrm>
        </p:spPr>
        <p:txBody>
          <a:bodyPr rtlCol="0">
            <a:normAutofit/>
          </a:bodyPr>
          <a:lstStyle/>
          <a:p>
            <a:pPr indent="-182880" algn="ctr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kk-KZ" altLang="ru-RU" sz="2400" b="1" i="1" u="sng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Иммунитет</a:t>
            </a:r>
            <a:r>
              <a:rPr lang="en-US" altLang="ru-RU" sz="2400" b="1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2400" b="1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 организмнің бөтен заттардан (</a:t>
            </a:r>
            <a:r>
              <a:rPr lang="kk-KZ" altLang="ru-RU" sz="2400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микробтар, вирустар,немесе олардың органикалық заттары,организмнің өзінде паталогияға ұшыраған жасушалары т.б</a:t>
            </a: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өзін қорғау реакциясы.</a:t>
            </a:r>
          </a:p>
          <a:p>
            <a:pPr indent="-182880" algn="ctr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en-US" altLang="ru-RU" sz="2400" b="1" i="1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Immunio</a:t>
            </a:r>
            <a:r>
              <a:rPr lang="en-US" altLang="ru-RU" sz="2400" b="1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латын тілінен аударғанда бекітемін, қорғаймын деген мағына береді. </a:t>
            </a:r>
            <a:endParaRPr lang="ru-RU" altLang="ru-RU" sz="2400" b="1" i="1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2880" algn="ctr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altLang="ru-RU" sz="24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>
            <a:extLst>
              <a:ext uri="{FF2B5EF4-FFF2-40B4-BE49-F238E27FC236}">
                <a16:creationId xmlns:a16="http://schemas.microsoft.com/office/drawing/2014/main" xmlns="" id="{BA73BA36-54A6-4E40-9739-6B3DB46D908D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539750" y="731838"/>
            <a:ext cx="7848600" cy="572135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ИТ- жағдай иммундық деңгейінің төмендеуі.Иммундық деңгейінің төмендеуі-генетикалық жағдайға немесе сәулелік иондағыштың әсері, химиялық заттарға,ВИЧ-инфекция қоздырғышы,герпес вирусы, хламидия, уреплазма,микоплазма,ісіктік процестерге байланысты болады.Осыған байланыстарға иммунотерапия қолданылады.Иммунотерапия-бұл емдеу әртүрлі инфекцияларға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гонорея,сифилис,хламидиоз,уреоплазма,микоплазмоз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.Иммунитетті жоғарылату мақсатында профилактика ретінде әртүрлі иммундық препараттар-вакцина,қан сарысуы,гамма және иммуноглобулиндер,синтетикалық және табиғи дәрілер қолданылады.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xmlns="" id="{17B70107-B7A2-4D42-A84E-35F6F9A4E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/>
              <a:t>Қорытынды</a:t>
            </a:r>
            <a:endParaRPr lang="ru-RU" altLang="ru-RU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996AD619-3976-472A-B8E5-DC0EA6241AB1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395288" y="765175"/>
            <a:ext cx="4038600" cy="4495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ИТЖ-иммундық жүйенің әлсіріреуі нәтижесінде пайда болатын процесс.Қазіргі таңда екіншілік ИТЖ жиірек кездесуде мысалы 50-75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комбинирленген ИТЖ,20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-клеткалық иммунитет жеткіліксіздігі,18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-фагоцитоз жеткіліксіздігі,2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-комплемент жүйесінің жткіліксіздігі кездеседі.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988" name="Picture 4" descr="immunitet2">
            <a:extLst>
              <a:ext uri="{FF2B5EF4-FFF2-40B4-BE49-F238E27FC236}">
                <a16:creationId xmlns:a16="http://schemas.microsoft.com/office/drawing/2014/main" xmlns="" id="{3E5FA540-E690-469F-A532-83896226CFA5}"/>
              </a:ext>
            </a:extLst>
          </p:cNvPr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87900" y="620713"/>
            <a:ext cx="3995738" cy="4464050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xmlns="" id="{5294A741-A4F7-4779-B86C-570E5395D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7664639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/>
              <a:t>Қолданылған әдебиеттер</a:t>
            </a:r>
            <a:endParaRPr lang="ru-RU" altLang="ru-RU"/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xmlns="" id="{5743A66D-7C54-47C8-9D04-D43B3089F332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107950" y="2349500"/>
            <a:ext cx="8785225" cy="3473450"/>
          </a:xfrm>
        </p:spPr>
        <p:txBody>
          <a:bodyPr rtlCol="0">
            <a:noAutofit/>
          </a:bodyPr>
          <a:lstStyle/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Гришина Т. Ю.,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Станулис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И., Жданов А. В.,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Хаев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В. Лечение гнойно-септических осложнений у больных диабетом // Аллергия, астма и клиническая иммунология. 2000. № 1. С. 47-48.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Карсонова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 И., Пинегин Б. В., Хаитов Р. М. Иммунопрофилактика и иммунотерапия хирургических инфекций // Практикующий врач. 1998. № 12. С. 9-12.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Латышева Т. В.,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Сетдикова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 Х. Эффективность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полиоксидония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некоторых формах первичных иммунодефицитов (ОВИН) и вторичных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иммунодефицитных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состояниях // Аллергия, астма и клиническая иммунология. 2000. № 1. С. 41-43.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Лусс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 В.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Полиоксидоний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общеклинической практике // Аллергия, астма и клиническая иммунология. 2000. № 1. С. 21-41.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Петров Р. В. Я или не Я. Иммунологические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мобили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М.: Молодая гвардия, 1987.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Петров Р. В., Хаитов Р. М., Некрасов А. В. и др.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Полиоксидоний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иммуномодулятор последнего поколения: итоги трехлетнего клинического применения // Аллергия, астма и клиническая иммунология. 1999. № 3. С. 3-6.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Пинегин Б. В.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Полиоксидоний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новое поколение иммуномодуляторов с известной структурой и механизмом действия // Аллергия, астма и клиническая иммунология. 2000. № 1. С. 27-28.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Полосин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В. Иммуномодулятор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полиоксидоний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перспектива в лечении хронических урогенитальных инфекций//Аллергия, астма и клиническая иммунология. 2000. № 1. С. 45-46.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Хаитов Р. М., Пинегин Б. В. Иммуномодуляторы и некоторые аспекты их клинического применения // Клиническая медицина. 1996. № 8. С. 7-12.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Хаитов Р. М., Пинегин Б. В., Андронова Т. М. Отечественные </a:t>
            </a:r>
            <a:r>
              <a:rPr lang="ru-RU" altLang="ru-RU" sz="120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иммунотропные</a:t>
            </a: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лекарственные средства последнего поколения и стратегия их применения // Лечащий Врач. 1998. № 4. С. 46-51.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Хаитов Р. М., Пинегин Б. В. Вторичные иммунодефициты: клиника, диагностика, лечение // Иммунология. 1999. № 1. С. 14-17.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Хаитов Р. М., Пинегин Б. В. Современные представления о защите организма от инфекции // Иммунология. 2000. № 1. С. 61-64.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Хаитов Р. М., Пинегин Б. В. Основные принципы иммуномодулирующей терапии // Аллергия, астма и клиническая иммунология. 2000. № 1. С. 9-16. </a:t>
            </a:r>
            <a:b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Хоменко А. Г. Туберкулез вчера, сегодня, завтра//Проблемы туберкулеза. 1997. № 5. 9-11.</a:t>
            </a:r>
          </a:p>
        </p:txBody>
      </p:sp>
    </p:spTree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>
            <a:extLst>
              <a:ext uri="{FF2B5EF4-FFF2-40B4-BE49-F238E27FC236}">
                <a16:creationId xmlns:a16="http://schemas.microsoft.com/office/drawing/2014/main" xmlns="" id="{E158F4B4-E6E3-40B5-87A9-44FCFF900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75" y="4371975"/>
            <a:ext cx="6511925" cy="1143000"/>
          </a:xfrm>
        </p:spPr>
        <p:txBody>
          <a:bodyPr numCol="1" anchor="t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kk-KZ" altLang="ru-RU" sz="2900">
                <a:effectLst/>
              </a:rPr>
              <a:t>Жасушаның иммундық жүйесі</a:t>
            </a:r>
            <a:r>
              <a:rPr lang="ru-RU" altLang="ru-RU" sz="2900">
                <a:effectLst/>
              </a:rPr>
              <a:t>:</a:t>
            </a:r>
            <a:r>
              <a:rPr lang="en-AU" altLang="ru-RU" sz="2900">
                <a:effectLst/>
              </a:rPr>
              <a:t/>
            </a:r>
            <a:br>
              <a:rPr lang="en-AU" altLang="ru-RU" sz="2900">
                <a:effectLst/>
              </a:rPr>
            </a:br>
            <a:endParaRPr lang="ru-RU" altLang="ru-RU" sz="2900">
              <a:effectLst/>
            </a:endParaRPr>
          </a:p>
        </p:txBody>
      </p:sp>
      <p:sp>
        <p:nvSpPr>
          <p:cNvPr id="10244" name="Rectangle 6">
            <a:extLst>
              <a:ext uri="{FF2B5EF4-FFF2-40B4-BE49-F238E27FC236}">
                <a16:creationId xmlns:a16="http://schemas.microsoft.com/office/drawing/2014/main" xmlns="" id="{AB40E0A2-8567-455F-A1C4-CAAD9E420AD3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 wrap="square" anchor="t">
            <a:normAutofit/>
          </a:bodyPr>
          <a:lstStyle/>
          <a:p>
            <a:pPr eaLnBrk="1" hangingPunct="1"/>
            <a:r>
              <a:rPr lang="kk-KZ" altLang="ru-RU"/>
              <a:t>Бағаналы жасуша</a:t>
            </a:r>
            <a:endParaRPr lang="en-US" altLang="ru-RU"/>
          </a:p>
          <a:p>
            <a:pPr eaLnBrk="1" hangingPunct="1"/>
            <a:r>
              <a:rPr lang="en-US" altLang="ru-RU"/>
              <a:t> B-</a:t>
            </a:r>
            <a:r>
              <a:rPr lang="ru-RU" altLang="ru-RU"/>
              <a:t>лимфоцит</a:t>
            </a:r>
            <a:endParaRPr lang="en-US" altLang="ru-RU"/>
          </a:p>
          <a:p>
            <a:pPr eaLnBrk="1" hangingPunct="1"/>
            <a:r>
              <a:rPr lang="en-US" altLang="ru-RU"/>
              <a:t> T-</a:t>
            </a:r>
            <a:r>
              <a:rPr lang="ru-RU" altLang="ru-RU"/>
              <a:t>лимфоцит</a:t>
            </a:r>
            <a:endParaRPr lang="en-US" altLang="ru-RU"/>
          </a:p>
          <a:p>
            <a:pPr eaLnBrk="1" hangingPunct="1"/>
            <a:r>
              <a:rPr lang="en-US" altLang="ru-RU"/>
              <a:t> </a:t>
            </a:r>
            <a:r>
              <a:rPr lang="ru-RU" altLang="ru-RU"/>
              <a:t>НҚ</a:t>
            </a:r>
            <a:endParaRPr lang="en-US" altLang="ru-RU"/>
          </a:p>
          <a:p>
            <a:pPr eaLnBrk="1" hangingPunct="1"/>
            <a:r>
              <a:rPr lang="en-US" altLang="ru-RU"/>
              <a:t> </a:t>
            </a:r>
            <a:r>
              <a:rPr lang="ru-RU" altLang="ru-RU"/>
              <a:t>Макрофаг</a:t>
            </a:r>
          </a:p>
          <a:p>
            <a:pPr eaLnBrk="1" hangingPunct="1"/>
            <a:r>
              <a:rPr lang="ru-RU" altLang="ru-RU"/>
              <a:t>интерлейкин</a:t>
            </a:r>
          </a:p>
        </p:txBody>
      </p:sp>
      <p:pic>
        <p:nvPicPr>
          <p:cNvPr id="10243" name="Picture 7" descr="frame23">
            <a:extLst>
              <a:ext uri="{FF2B5EF4-FFF2-40B4-BE49-F238E27FC236}">
                <a16:creationId xmlns:a16="http://schemas.microsoft.com/office/drawing/2014/main" xmlns="" id="{5A218E6E-3EA5-4161-BC4A-5D7BB98CE6EA}"/>
              </a:ext>
            </a:extLst>
          </p:cNvPr>
          <p:cNvPicPr>
            <a:picLocks noGrp="1" noChangeAspect="1" noChangeArrowheads="1"/>
          </p:cNvPicPr>
          <p:nvPr>
            <p:ph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2" b="22130"/>
          <a:stretch/>
        </p:blipFill>
        <p:spPr>
          <a:xfrm>
            <a:off x="4645152" y="731520"/>
            <a:ext cx="3346704" cy="3474720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xmlns="" id="{680F1F08-102F-4902-8E0C-0E2753E5A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Иммундық жүйені реттеуге  қатысатын жасушалар</a:t>
            </a: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7" name="Рисунок 34" descr="http://www.textbookofbacteriology.net/cellsindefenses75.jpg">
            <a:extLst>
              <a:ext uri="{FF2B5EF4-FFF2-40B4-BE49-F238E27FC236}">
                <a16:creationId xmlns:a16="http://schemas.microsoft.com/office/drawing/2014/main" xmlns="" id="{7A2D5696-A712-4EED-9D26-04B9F6669B7F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71550" y="1484313"/>
            <a:ext cx="7200900" cy="4699000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xmlns="" id="{E28F8B18-3604-4161-B154-40DD08CA81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 anchor="t"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3600"/>
              <a:t>Торша аралық коперация туралы түсінік</a:t>
            </a:r>
            <a:endParaRPr lang="ru-RU" altLang="ru-RU" sz="3600"/>
          </a:p>
        </p:txBody>
      </p:sp>
      <p:pic>
        <p:nvPicPr>
          <p:cNvPr id="12291" name="Рисунок 4" descr="Immune System Overview">
            <a:extLst>
              <a:ext uri="{FF2B5EF4-FFF2-40B4-BE49-F238E27FC236}">
                <a16:creationId xmlns:a16="http://schemas.microsoft.com/office/drawing/2014/main" xmlns="" id="{F09B8A3E-384B-4D46-9E63-A1D07F15B017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3701" y="731520"/>
            <a:ext cx="6100346" cy="3474720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xmlns="" id="{C045C835-190D-46F4-8775-6293EF78F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Иммундық жүйеге әсер ететін факторлар</a:t>
            </a:r>
            <a:r>
              <a:rPr lang="ru-RU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A9107189-5EA7-4C60-8ACE-452864AA15BF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900113" y="2060575"/>
            <a:ext cx="6985000" cy="4625975"/>
          </a:xfrm>
        </p:spPr>
        <p:txBody>
          <a:bodyPr/>
          <a:lstStyle/>
          <a:p>
            <a:pPr algn="ctr" eaLnBrk="1" hangingPunct="1"/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Климат-географиялық</a:t>
            </a:r>
          </a:p>
          <a:p>
            <a:pPr algn="ctr" eaLnBrk="1" hangingPunct="1"/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</a:p>
          <a:p>
            <a:pPr algn="ctr" eaLnBrk="1" hangingPunct="1"/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физикалық,химиялық,биологиялық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k-KZ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 дәрілік препараттар қолданғанда,стресс,операциялық жағдайлар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4196CBA2-2DB6-4A7C-98C9-D18DCC57CA33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395288" y="731838"/>
            <a:ext cx="8497887" cy="3475037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Климат-географиялық факторларға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температура,ылғал,сәуле-лік радиация,ұзақ күн сәулесі жатады.Мысалы фагоцитарлық реакция және терілік аллергиялық проба көбіне солтүстік аймақтың тұрғындарында оңтүстікке қарағанда жиірек кездеседі.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фактордың иммундық жүйеге әсері –тамақтану жағдайына,тұрмыс жағдайына ,мамандығына байланысты болады.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xmlns="" id="{7C4AC84B-393E-4289-8847-711B60062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5114" y="260648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alt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Иммундық жүйенің бұзылыстары</a:t>
            </a:r>
            <a:endParaRPr lang="ru-RU" altLang="ru-RU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D8DCF488-E3B5-408A-A8ED-5BC44BBA1554}"/>
              </a:ext>
            </a:extLst>
          </p:cNvPr>
          <p:cNvSpPr>
            <a:spLocks noGrp="1" noChangeArrowheads="1"/>
          </p:cNvSpPr>
          <p:nvPr>
            <p:ph sz="quarter" idx="13"/>
          </p:nvPr>
        </p:nvSpPr>
        <p:spPr>
          <a:xfrm>
            <a:off x="395288" y="1720850"/>
            <a:ext cx="8002587" cy="4543425"/>
          </a:xfrm>
        </p:spPr>
        <p:txBody>
          <a:bodyPr/>
          <a:lstStyle/>
          <a:p>
            <a:pPr eaLnBrk="1" hangingPunct="1"/>
            <a:r>
              <a:rPr lang="kk-KZ" altLang="ru-RU" b="1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Иммуножеткіліксіздік</a:t>
            </a:r>
            <a:endParaRPr lang="ru-RU" altLang="ru-RU" b="1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kk-KZ" altLang="ru-RU" b="1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Аутоиммунды</a:t>
            </a:r>
            <a:r>
              <a:rPr lang="kk-KZ" alt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аурулар</a:t>
            </a:r>
            <a:endParaRPr lang="ru-RU" altLang="ru-RU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b="1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Аллергиялық</a:t>
            </a:r>
            <a:r>
              <a:rPr lang="ru-RU" alt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аурулар</a:t>
            </a:r>
            <a:endParaRPr lang="ru-RU" altLang="ru-RU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xmlns="" id="{1F76AD67-0A7F-4F37-8853-9DAB8F98C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1720850"/>
            <a:ext cx="149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Первичные</a:t>
            </a:r>
          </a:p>
          <a:p>
            <a:pPr eaLnBrk="1" hangingPunct="1"/>
            <a:endParaRPr lang="ru-RU" altLang="ru-RU" b="1"/>
          </a:p>
          <a:p>
            <a:pPr eaLnBrk="1" hangingPunct="1"/>
            <a:r>
              <a:rPr lang="ru-RU" altLang="ru-RU" b="1"/>
              <a:t>Вторичные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xmlns="" id="{95DECEEC-B786-4E71-80C3-F71E01CC5D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1916113"/>
            <a:ext cx="64770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xmlns="" id="{07D291DB-3871-48FE-92F7-804AE93818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5762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xmlns="" id="{872E29A3-85E9-49F4-A083-B55AB5A8D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1720850"/>
            <a:ext cx="2016125" cy="915988"/>
          </a:xfrm>
          <a:prstGeom prst="rect">
            <a:avLst/>
          </a:prstGeom>
          <a:solidFill>
            <a:srgbClr val="D639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инфекция</a:t>
            </a:r>
          </a:p>
          <a:p>
            <a:pPr eaLnBrk="1" hangingPunct="1"/>
            <a:r>
              <a:rPr lang="ru-RU" altLang="ru-RU" b="1" err="1"/>
              <a:t>Ісік</a:t>
            </a:r>
            <a:r>
              <a:rPr lang="ru-RU" altLang="ru-RU" b="1"/>
              <a:t>  полип, кисты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xmlns="" id="{37CE4B3D-3BE4-46E3-8AA9-48A42BF0D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3089275"/>
            <a:ext cx="3241675" cy="2014538"/>
          </a:xfrm>
          <a:prstGeom prst="rect">
            <a:avLst/>
          </a:prstGeom>
          <a:solidFill>
            <a:srgbClr val="4EE60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1.СКВ </a:t>
            </a:r>
          </a:p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2. </a:t>
            </a:r>
            <a:r>
              <a:rPr lang="ru-RU" altLang="ru-RU" b="1" err="1">
                <a:solidFill>
                  <a:schemeClr val="bg1"/>
                </a:solidFill>
              </a:rPr>
              <a:t>Ревм</a:t>
            </a:r>
            <a:r>
              <a:rPr lang="ru-RU" altLang="ru-RU" b="1">
                <a:solidFill>
                  <a:schemeClr val="bg1"/>
                </a:solidFill>
              </a:rPr>
              <a:t>. артрит</a:t>
            </a:r>
          </a:p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3. СД</a:t>
            </a:r>
          </a:p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4. Заболевания щит.    железы</a:t>
            </a:r>
          </a:p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5. Заболевания почек</a:t>
            </a:r>
          </a:p>
          <a:p>
            <a:pPr eaLnBrk="1" hangingPunct="1"/>
            <a:endParaRPr lang="ru-RU" altLang="ru-RU" b="1">
              <a:solidFill>
                <a:srgbClr val="66FF33"/>
              </a:solidFill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xmlns="" id="{9C73D711-99B7-48EA-ABDD-1BEF01CEE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4437063"/>
            <a:ext cx="3511550" cy="1741487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>
                <a:solidFill>
                  <a:srgbClr val="66FF33"/>
                </a:solidFill>
              </a:rPr>
              <a:t>1. Бронхиальная астма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b="1">
                <a:solidFill>
                  <a:srgbClr val="66FF33"/>
                </a:solidFill>
              </a:rPr>
              <a:t>2. Отек Квинке</a:t>
            </a:r>
          </a:p>
          <a:p>
            <a:pPr eaLnBrk="1" hangingPunct="1"/>
            <a:r>
              <a:rPr lang="ru-RU" altLang="ru-RU" b="1">
                <a:solidFill>
                  <a:srgbClr val="66FF33"/>
                </a:solidFill>
              </a:rPr>
              <a:t>3. Атопический дерматит</a:t>
            </a:r>
          </a:p>
          <a:p>
            <a:pPr eaLnBrk="1" hangingPunct="1"/>
            <a:r>
              <a:rPr lang="ru-RU" altLang="ru-RU" b="1">
                <a:solidFill>
                  <a:srgbClr val="66FF33"/>
                </a:solidFill>
              </a:rPr>
              <a:t>4. Крапивница,</a:t>
            </a:r>
          </a:p>
          <a:p>
            <a:pPr eaLnBrk="1" hangingPunct="1">
              <a:spcBef>
                <a:spcPct val="50000"/>
              </a:spcBef>
            </a:pPr>
            <a:endParaRPr lang="ru-RU" altLang="ru-RU" b="1"/>
          </a:p>
        </p:txBody>
      </p:sp>
    </p:spTree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1237</Words>
  <Application>Microsoft Office PowerPoint</Application>
  <PresentationFormat>Экран (4:3)</PresentationFormat>
  <Paragraphs>147</Paragraphs>
  <Slides>32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Воздушный поток</vt:lpstr>
      <vt:lpstr>әл    - Фараби атындағы Қазақ Ұлттық Университеті Биология және биотехнология факультеті    14 дәріс :Иммундық тапшылық                               </vt:lpstr>
      <vt:lpstr>Жоспар</vt:lpstr>
      <vt:lpstr>Иммунитет туралы түсінік</vt:lpstr>
      <vt:lpstr>Жасушаның иммундық жүйесі: </vt:lpstr>
      <vt:lpstr>Иммундық жүйені реттеуге  қатысатын жасушалар</vt:lpstr>
      <vt:lpstr>Торша аралық коперация туралы түсінік</vt:lpstr>
      <vt:lpstr>Иммундық жүйеге әсер ететін факторлар:</vt:lpstr>
      <vt:lpstr>Слайд 8</vt:lpstr>
      <vt:lpstr>Иммундық жүйенің бұзылыстары</vt:lpstr>
      <vt:lpstr>Иммунды тапшылық жағдай </vt:lpstr>
      <vt:lpstr>Слайд 11</vt:lpstr>
      <vt:lpstr>Физиологиялық иммунды тапшылық жағдай түрлері:</vt:lpstr>
      <vt:lpstr>Туа пайда болған иммунды жеткіліксіздік</vt:lpstr>
      <vt:lpstr>Қартайған шақтағы ИЖ</vt:lpstr>
      <vt:lpstr>Екі қабат кезіндегі ИЖ</vt:lpstr>
      <vt:lpstr>Біріншілік иммунологиялық жеткіліксіздік</vt:lpstr>
      <vt:lpstr>Біріншілік иммунологиялық жеткіліксіздік түрлері</vt:lpstr>
      <vt:lpstr>Иммунитеттің клеткалық жүйесінің  бұзылыстары</vt:lpstr>
      <vt:lpstr>Иммунитеттің клеткалық жүйесінің бұзылыстары</vt:lpstr>
      <vt:lpstr>Т –клеткалық иммунды жүйе бұзылыстары</vt:lpstr>
      <vt:lpstr>Лимфоцитарлы дискинезия</vt:lpstr>
      <vt:lpstr>В-гуморальдық иммундық жүйе бұзылыстары</vt:lpstr>
      <vt:lpstr>Слайд 23</vt:lpstr>
      <vt:lpstr>Фагоцитоз жүйесінің жеткіліксіздігі</vt:lpstr>
      <vt:lpstr>2-шілік иммуножеткіліксіздік</vt:lpstr>
      <vt:lpstr>Слайд 26</vt:lpstr>
      <vt:lpstr>Дұрыс тамақтанбағандықтан дамитын иммунотапшылық жағдай</vt:lpstr>
      <vt:lpstr>Иммунды жеткіліксіздік жағдайға күмәнданатын себептер </vt:lpstr>
      <vt:lpstr>Слайд 29</vt:lpstr>
      <vt:lpstr>Слайд 30</vt:lpstr>
      <vt:lpstr>Қорытынды</vt:lpstr>
      <vt:lpstr>Қолданылған әдебиеттер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2010-04-11T20:18:15Z</dcterms:created>
  <dcterms:modified xsi:type="dcterms:W3CDTF">2021-09-14T05:39:36Z</dcterms:modified>
</cp:coreProperties>
</file>